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333333"/>
    <a:srgbClr val="4F8B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7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2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0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99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75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1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1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7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1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09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7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3D08-D16F-4197-8E95-366BA78D9266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E1935-5A99-4230-95BB-10569CB997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03620BA-6B9D-77AC-5B44-C7EFCB5CA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9" b="5812"/>
          <a:stretch/>
        </p:blipFill>
        <p:spPr>
          <a:xfrm>
            <a:off x="0" y="-11849"/>
            <a:ext cx="7559675" cy="4095809"/>
          </a:xfrm>
          <a:prstGeom prst="rect">
            <a:avLst/>
          </a:prstGeom>
        </p:spPr>
      </p:pic>
      <p:sp>
        <p:nvSpPr>
          <p:cNvPr id="442" name="直角三角形 441">
            <a:extLst>
              <a:ext uri="{FF2B5EF4-FFF2-40B4-BE49-F238E27FC236}">
                <a16:creationId xmlns:a16="http://schemas.microsoft.com/office/drawing/2014/main" id="{2FF7A79C-74D9-F950-6B32-472D88420089}"/>
              </a:ext>
            </a:extLst>
          </p:cNvPr>
          <p:cNvSpPr/>
          <p:nvPr/>
        </p:nvSpPr>
        <p:spPr>
          <a:xfrm>
            <a:off x="-9368" y="-94844"/>
            <a:ext cx="7747868" cy="4162933"/>
          </a:xfrm>
          <a:prstGeom prst="rtTriangle">
            <a:avLst/>
          </a:prstGeom>
          <a:solidFill>
            <a:srgbClr val="4F8B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15F6EA-1E55-6DBE-9887-618F4438F784}"/>
              </a:ext>
            </a:extLst>
          </p:cNvPr>
          <p:cNvSpPr txBox="1"/>
          <p:nvPr/>
        </p:nvSpPr>
        <p:spPr>
          <a:xfrm>
            <a:off x="244255" y="6183702"/>
            <a:ext cx="73060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 員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 </a:t>
            </a:r>
            <a:r>
              <a:rPr kumimoji="1" lang="ja-JP" altLang="en-US" sz="1400" b="1" dirty="0">
                <a:solidFill>
                  <a:srgbClr val="4F8BC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実技（各回）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：大型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名、中型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名、準中型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 物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 </a:t>
            </a:r>
            <a:r>
              <a:rPr kumimoji="1" lang="ja-JP" altLang="en-US" sz="14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運転免許証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当日確認します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4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眼鏡・コンタクト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免許の条件に記載ある方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endParaRPr kumimoji="1" lang="en-US" altLang="ja-JP" sz="6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服 装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受講・運転に適した服装（防寒着・靴）でお願いします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　　参加申込書の注意事項をご確認ください。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CEEAE9-0F45-AD28-5B5B-B9517C904927}"/>
              </a:ext>
            </a:extLst>
          </p:cNvPr>
          <p:cNvSpPr txBox="1"/>
          <p:nvPr/>
        </p:nvSpPr>
        <p:spPr>
          <a:xfrm>
            <a:off x="5222632" y="7846717"/>
            <a:ext cx="2201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富山県トラック協会</a:t>
            </a:r>
            <a:endParaRPr kumimoji="1" lang="en-US" altLang="ja-JP" b="1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 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076-495-8800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B36E6B5-48B8-1EEE-D5BD-83B8D1C25052}"/>
              </a:ext>
            </a:extLst>
          </p:cNvPr>
          <p:cNvGrpSpPr/>
          <p:nvPr/>
        </p:nvGrpSpPr>
        <p:grpSpPr>
          <a:xfrm>
            <a:off x="297882" y="7239650"/>
            <a:ext cx="3719409" cy="3398995"/>
            <a:chOff x="306556" y="6790765"/>
            <a:chExt cx="3719409" cy="3398995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03E1304-C60C-3098-78F6-0FB914E223FE}"/>
                </a:ext>
              </a:extLst>
            </p:cNvPr>
            <p:cNvSpPr/>
            <p:nvPr/>
          </p:nvSpPr>
          <p:spPr>
            <a:xfrm>
              <a:off x="389965" y="6913760"/>
              <a:ext cx="3636000" cy="3276000"/>
            </a:xfrm>
            <a:prstGeom prst="rect">
              <a:avLst/>
            </a:prstGeom>
            <a:solidFill>
              <a:srgbClr val="4F8BC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8FE00174-E5D6-FB72-54C7-CFF03FB33833}"/>
                </a:ext>
              </a:extLst>
            </p:cNvPr>
            <p:cNvGrpSpPr/>
            <p:nvPr/>
          </p:nvGrpSpPr>
          <p:grpSpPr>
            <a:xfrm>
              <a:off x="306556" y="6790765"/>
              <a:ext cx="3668263" cy="3353359"/>
              <a:chOff x="231384" y="7247965"/>
              <a:chExt cx="3668263" cy="3353359"/>
            </a:xfrm>
          </p:grpSpPr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A14FF8A7-B3C6-AFC9-B86B-FDCAB1764DE8}"/>
                  </a:ext>
                </a:extLst>
              </p:cNvPr>
              <p:cNvSpPr/>
              <p:nvPr/>
            </p:nvSpPr>
            <p:spPr>
              <a:xfrm>
                <a:off x="231384" y="7247965"/>
                <a:ext cx="3668263" cy="33533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4F8BC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2E7086FC-BD66-F13E-5A47-FA18A83BD98E}"/>
                  </a:ext>
                </a:extLst>
              </p:cNvPr>
              <p:cNvGrpSpPr/>
              <p:nvPr/>
            </p:nvGrpSpPr>
            <p:grpSpPr>
              <a:xfrm>
                <a:off x="459981" y="7771867"/>
                <a:ext cx="3439666" cy="2708434"/>
                <a:chOff x="621346" y="7892890"/>
                <a:chExt cx="3439666" cy="2708434"/>
              </a:xfrm>
            </p:grpSpPr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8D8E8D13-9655-9210-1A5D-69B40E88F7BC}"/>
                    </a:ext>
                  </a:extLst>
                </p:cNvPr>
                <p:cNvSpPr txBox="1"/>
                <p:nvPr/>
              </p:nvSpPr>
              <p:spPr>
                <a:xfrm>
                  <a:off x="716037" y="7892890"/>
                  <a:ext cx="3344975" cy="27084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車両感覚の把握</a:t>
                  </a:r>
                  <a:endParaRPr kumimoji="1" lang="en-US" altLang="ja-JP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〇高さ</a:t>
                  </a:r>
                  <a:r>
                    <a:rPr kumimoji="1" lang="en-US" altLang="ja-JP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3.8</a:t>
                  </a:r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ｍ　〇オーバーハング実測　〇内輪差実測</a:t>
                  </a:r>
                  <a:endParaRPr kumimoji="1" lang="en-US" altLang="ja-JP" sz="11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一般走行時の注意点</a:t>
                  </a:r>
                  <a:endParaRPr kumimoji="1" lang="en-US" altLang="ja-JP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〇対向車線へのはみ出し　〇内輪差を考えた走行　</a:t>
                  </a:r>
                  <a:endParaRPr kumimoji="1" lang="en-US" altLang="ja-JP" sz="10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〇ミラーと道路標識との接触事故　</a:t>
                  </a:r>
                  <a:endParaRPr kumimoji="1" lang="en-US" altLang="ja-JP" sz="10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</a:t>
                  </a:r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〇二車線走行時のオーバーハングの振出</a:t>
                  </a:r>
                  <a:endParaRPr kumimoji="1" lang="en-US" altLang="ja-JP" sz="11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Ｓ字走行</a:t>
                  </a:r>
                  <a:endParaRPr kumimoji="1" lang="en-US" altLang="ja-JP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〇内輪差を考えた走行</a:t>
                  </a:r>
                  <a:endParaRPr kumimoji="1" lang="en-US" altLang="ja-JP" sz="10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路端停車</a:t>
                  </a:r>
                  <a:endParaRPr kumimoji="1" lang="en-US" altLang="ja-JP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〇オーバーハングを最小にして発進する方法</a:t>
                  </a:r>
                  <a:endParaRPr kumimoji="1" lang="en-US" altLang="ja-JP" sz="10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方向変換・縦列駐車</a:t>
                  </a:r>
                  <a:endParaRPr kumimoji="1" lang="en-US" altLang="ja-JP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〇縦列駐車の特徴　〇左右ミラー・バックミラー　</a:t>
                  </a:r>
                  <a:endParaRPr kumimoji="1" lang="en-US" altLang="ja-JP" sz="1000" dirty="0">
                    <a:solidFill>
                      <a:srgbClr val="333333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    </a:t>
                  </a:r>
                  <a:r>
                    <a:rPr kumimoji="1" lang="ja-JP" altLang="en-US" sz="1000" dirty="0">
                      <a:solidFill>
                        <a:srgbClr val="333333"/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〇目視による距離感覚の比較　〇誘導員の重要性</a:t>
                  </a:r>
                </a:p>
              </p:txBody>
            </p:sp>
            <p:sp>
              <p:nvSpPr>
                <p:cNvPr id="13" name="正方形/長方形 12">
                  <a:extLst>
                    <a:ext uri="{FF2B5EF4-FFF2-40B4-BE49-F238E27FC236}">
                      <a16:creationId xmlns:a16="http://schemas.microsoft.com/office/drawing/2014/main" id="{4CAE74AC-9C84-0903-ED86-433ADA3E23F5}"/>
                    </a:ext>
                  </a:extLst>
                </p:cNvPr>
                <p:cNvSpPr/>
                <p:nvPr/>
              </p:nvSpPr>
              <p:spPr>
                <a:xfrm>
                  <a:off x="621346" y="8043863"/>
                  <a:ext cx="90487" cy="90487"/>
                </a:xfrm>
                <a:prstGeom prst="rect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" name="正方形/長方形 13">
                  <a:extLst>
                    <a:ext uri="{FF2B5EF4-FFF2-40B4-BE49-F238E27FC236}">
                      <a16:creationId xmlns:a16="http://schemas.microsoft.com/office/drawing/2014/main" id="{0071EA58-3CBA-B49B-1D06-CE0165905F5D}"/>
                    </a:ext>
                  </a:extLst>
                </p:cNvPr>
                <p:cNvSpPr/>
                <p:nvPr/>
              </p:nvSpPr>
              <p:spPr>
                <a:xfrm>
                  <a:off x="621346" y="8493621"/>
                  <a:ext cx="90487" cy="90487"/>
                </a:xfrm>
                <a:prstGeom prst="rect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正方形/長方形 14">
                  <a:extLst>
                    <a:ext uri="{FF2B5EF4-FFF2-40B4-BE49-F238E27FC236}">
                      <a16:creationId xmlns:a16="http://schemas.microsoft.com/office/drawing/2014/main" id="{402495C5-E182-9A32-FDCA-605224413A65}"/>
                    </a:ext>
                  </a:extLst>
                </p:cNvPr>
                <p:cNvSpPr/>
                <p:nvPr/>
              </p:nvSpPr>
              <p:spPr>
                <a:xfrm>
                  <a:off x="621346" y="9196388"/>
                  <a:ext cx="90487" cy="90487"/>
                </a:xfrm>
                <a:prstGeom prst="rect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正方形/長方形 15">
                  <a:extLst>
                    <a:ext uri="{FF2B5EF4-FFF2-40B4-BE49-F238E27FC236}">
                      <a16:creationId xmlns:a16="http://schemas.microsoft.com/office/drawing/2014/main" id="{1FF252BA-B8C4-3B16-9682-8784F49CF756}"/>
                    </a:ext>
                  </a:extLst>
                </p:cNvPr>
                <p:cNvSpPr/>
                <p:nvPr/>
              </p:nvSpPr>
              <p:spPr>
                <a:xfrm>
                  <a:off x="621346" y="9646146"/>
                  <a:ext cx="90487" cy="90487"/>
                </a:xfrm>
                <a:prstGeom prst="rect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正方形/長方形 16">
                  <a:extLst>
                    <a:ext uri="{FF2B5EF4-FFF2-40B4-BE49-F238E27FC236}">
                      <a16:creationId xmlns:a16="http://schemas.microsoft.com/office/drawing/2014/main" id="{5F5E7ECC-0ECD-62A8-7695-022CFD0DD108}"/>
                    </a:ext>
                  </a:extLst>
                </p:cNvPr>
                <p:cNvSpPr/>
                <p:nvPr/>
              </p:nvSpPr>
              <p:spPr>
                <a:xfrm>
                  <a:off x="621346" y="10069601"/>
                  <a:ext cx="90487" cy="90487"/>
                </a:xfrm>
                <a:prstGeom prst="rect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C52D6BB-825D-6513-D3DF-C87BD15C5C38}"/>
                </a:ext>
              </a:extLst>
            </p:cNvPr>
            <p:cNvSpPr txBox="1"/>
            <p:nvPr/>
          </p:nvSpPr>
          <p:spPr>
            <a:xfrm>
              <a:off x="625639" y="6843557"/>
              <a:ext cx="30893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4F8BC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講習内容（安全運転実技）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A4BC91F-3234-D426-329E-19C0C35B56C9}"/>
                </a:ext>
              </a:extLst>
            </p:cNvPr>
            <p:cNvCxnSpPr/>
            <p:nvPr/>
          </p:nvCxnSpPr>
          <p:spPr>
            <a:xfrm>
              <a:off x="580396" y="6937984"/>
              <a:ext cx="0" cy="251122"/>
            </a:xfrm>
            <a:prstGeom prst="line">
              <a:avLst/>
            </a:prstGeom>
            <a:ln w="95250">
              <a:solidFill>
                <a:srgbClr val="4F8B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36688F0-2385-FF85-2F35-B8B7E102808C}"/>
              </a:ext>
            </a:extLst>
          </p:cNvPr>
          <p:cNvGrpSpPr/>
          <p:nvPr/>
        </p:nvGrpSpPr>
        <p:grpSpPr>
          <a:xfrm>
            <a:off x="4234831" y="7948311"/>
            <a:ext cx="946800" cy="350810"/>
            <a:chOff x="4316228" y="7009918"/>
            <a:chExt cx="2197853" cy="350810"/>
          </a:xfrm>
        </p:grpSpPr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1D1B0841-EE3E-B3F2-964E-2590B3B0F7E0}"/>
                </a:ext>
              </a:extLst>
            </p:cNvPr>
            <p:cNvSpPr/>
            <p:nvPr/>
          </p:nvSpPr>
          <p:spPr>
            <a:xfrm>
              <a:off x="4316228" y="7009918"/>
              <a:ext cx="2197853" cy="350810"/>
            </a:xfrm>
            <a:prstGeom prst="roundRect">
              <a:avLst>
                <a:gd name="adj" fmla="val 50000"/>
              </a:avLst>
            </a:prstGeom>
            <a:solidFill>
              <a:srgbClr val="4F8BC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3E030B7-619B-FA1F-E5FC-AC16DF8E94E7}"/>
                </a:ext>
              </a:extLst>
            </p:cNvPr>
            <p:cNvSpPr txBox="1"/>
            <p:nvPr/>
          </p:nvSpPr>
          <p:spPr>
            <a:xfrm>
              <a:off x="4621253" y="7031435"/>
              <a:ext cx="15878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主　催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D954CABB-72B9-5602-8CC2-51833512226E}"/>
              </a:ext>
            </a:extLst>
          </p:cNvPr>
          <p:cNvGrpSpPr/>
          <p:nvPr/>
        </p:nvGrpSpPr>
        <p:grpSpPr>
          <a:xfrm>
            <a:off x="4206021" y="8500492"/>
            <a:ext cx="3054896" cy="2031325"/>
            <a:chOff x="4206021" y="8591531"/>
            <a:chExt cx="3054896" cy="2031325"/>
          </a:xfrm>
        </p:grpSpPr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18493939-30EA-CE7F-15D7-5A9406CBB041}"/>
                </a:ext>
              </a:extLst>
            </p:cNvPr>
            <p:cNvGrpSpPr/>
            <p:nvPr/>
          </p:nvGrpSpPr>
          <p:grpSpPr>
            <a:xfrm>
              <a:off x="6314874" y="8646491"/>
              <a:ext cx="946043" cy="350810"/>
              <a:chOff x="6160596" y="6827788"/>
              <a:chExt cx="946043" cy="350810"/>
            </a:xfrm>
          </p:grpSpPr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C1036851-BE98-6B1B-4CC4-D08A1D4C4089}"/>
                  </a:ext>
                </a:extLst>
              </p:cNvPr>
              <p:cNvSpPr/>
              <p:nvPr/>
            </p:nvSpPr>
            <p:spPr>
              <a:xfrm>
                <a:off x="6160596" y="6827788"/>
                <a:ext cx="946043" cy="350810"/>
              </a:xfrm>
              <a:prstGeom prst="roundRect">
                <a:avLst>
                  <a:gd name="adj" fmla="val 50000"/>
                </a:avLst>
              </a:prstGeom>
              <a:solidFill>
                <a:srgbClr val="4F8BC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55C368B-B113-262D-8665-42385E1CBE85}"/>
                  </a:ext>
                </a:extLst>
              </p:cNvPr>
              <p:cNvSpPr txBox="1"/>
              <p:nvPr/>
            </p:nvSpPr>
            <p:spPr>
              <a:xfrm>
                <a:off x="6291617" y="6849305"/>
                <a:ext cx="68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協　力</a:t>
                </a:r>
              </a:p>
            </p:txBody>
          </p:sp>
        </p:grp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D600EC1-72D4-F5ED-27D6-34CAE5070FF8}"/>
                </a:ext>
              </a:extLst>
            </p:cNvPr>
            <p:cNvSpPr txBox="1"/>
            <p:nvPr/>
          </p:nvSpPr>
          <p:spPr>
            <a:xfrm>
              <a:off x="4206021" y="8591531"/>
              <a:ext cx="2066187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富山自動車学校</a:t>
              </a:r>
              <a:endParaRPr kumimoji="1" lang="en-US" altLang="ja-JP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富山市新庄町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85</a:t>
              </a:r>
            </a:p>
            <a:p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 </a:t>
              </a:r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 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076-492-5533</a:t>
              </a:r>
            </a:p>
            <a:p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高岡自動車学校</a:t>
              </a:r>
              <a:endParaRPr kumimoji="1" lang="en-US" altLang="ja-JP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高岡市蓮花寺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735</a:t>
              </a:r>
            </a:p>
            <a:p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 </a:t>
              </a:r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 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0766-22-3950</a:t>
              </a:r>
            </a:p>
            <a:p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黒部自動車学校</a:t>
              </a:r>
              <a:endParaRPr kumimoji="1" lang="en-US" altLang="ja-JP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黒部市犬山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54</a:t>
              </a:r>
            </a:p>
            <a:p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 </a:t>
              </a:r>
              <a:r>
                <a:rPr kumimoji="1" lang="ja-JP" altLang="en-US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 </a:t>
              </a:r>
              <a:r>
                <a:rPr kumimoji="1" lang="en-US" altLang="ja-JP" sz="12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0765-52-1352</a:t>
              </a:r>
            </a:p>
          </p:txBody>
        </p:sp>
      </p:grpSp>
      <p:pic>
        <p:nvPicPr>
          <p:cNvPr id="38" name="図 37">
            <a:extLst>
              <a:ext uri="{FF2B5EF4-FFF2-40B4-BE49-F238E27FC236}">
                <a16:creationId xmlns:a16="http://schemas.microsoft.com/office/drawing/2014/main" id="{35B2E326-C3C6-938D-6320-92DA06C3B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718" y="8882447"/>
            <a:ext cx="1083815" cy="1194606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547A015-0C13-5586-13E1-30EC267EE675}"/>
              </a:ext>
            </a:extLst>
          </p:cNvPr>
          <p:cNvSpPr txBox="1"/>
          <p:nvPr/>
        </p:nvSpPr>
        <p:spPr>
          <a:xfrm>
            <a:off x="6417151" y="9993208"/>
            <a:ext cx="9556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富山県自動車学園</a:t>
            </a:r>
            <a:endParaRPr kumimoji="1" lang="en-US" altLang="ja-JP" sz="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マスコットキャラクター</a:t>
            </a:r>
            <a:endParaRPr kumimoji="1" lang="en-US" altLang="ja-JP" sz="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ぴんくる</a:t>
            </a:r>
            <a:endParaRPr kumimoji="1" lang="ja-JP" altLang="en-US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7BF6960-C91B-6D4F-B11B-27F6092FE5F6}"/>
              </a:ext>
            </a:extLst>
          </p:cNvPr>
          <p:cNvCxnSpPr>
            <a:cxnSpLocks/>
          </p:cNvCxnSpPr>
          <p:nvPr/>
        </p:nvCxnSpPr>
        <p:spPr>
          <a:xfrm>
            <a:off x="4108553" y="7429234"/>
            <a:ext cx="3348000" cy="0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直角三角形 442">
            <a:extLst>
              <a:ext uri="{FF2B5EF4-FFF2-40B4-BE49-F238E27FC236}">
                <a16:creationId xmlns:a16="http://schemas.microsoft.com/office/drawing/2014/main" id="{82731131-8F8D-74E2-C06D-F08A0A448FFA}"/>
              </a:ext>
            </a:extLst>
          </p:cNvPr>
          <p:cNvSpPr/>
          <p:nvPr/>
        </p:nvSpPr>
        <p:spPr>
          <a:xfrm>
            <a:off x="-9370" y="-11849"/>
            <a:ext cx="7856090" cy="422108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44" name="グループ化 443">
            <a:extLst>
              <a:ext uri="{FF2B5EF4-FFF2-40B4-BE49-F238E27FC236}">
                <a16:creationId xmlns:a16="http://schemas.microsoft.com/office/drawing/2014/main" id="{CA15288F-B57D-6EFD-A137-631E21AD6226}"/>
              </a:ext>
            </a:extLst>
          </p:cNvPr>
          <p:cNvGrpSpPr/>
          <p:nvPr/>
        </p:nvGrpSpPr>
        <p:grpSpPr>
          <a:xfrm>
            <a:off x="187106" y="200503"/>
            <a:ext cx="4048148" cy="429713"/>
            <a:chOff x="219053" y="149138"/>
            <a:chExt cx="4048148" cy="429713"/>
          </a:xfrm>
        </p:grpSpPr>
        <p:sp>
          <p:nvSpPr>
            <p:cNvPr id="60" name="四角形: 角を丸くする 59">
              <a:extLst>
                <a:ext uri="{FF2B5EF4-FFF2-40B4-BE49-F238E27FC236}">
                  <a16:creationId xmlns:a16="http://schemas.microsoft.com/office/drawing/2014/main" id="{32F44AA4-A271-C6E5-B7C9-57536A8062CE}"/>
                </a:ext>
              </a:extLst>
            </p:cNvPr>
            <p:cNvSpPr/>
            <p:nvPr/>
          </p:nvSpPr>
          <p:spPr>
            <a:xfrm>
              <a:off x="219053" y="149138"/>
              <a:ext cx="4048148" cy="42971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4F8BC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B3636C20-8048-4A34-9AAB-6E2C2C2C8B93}"/>
                </a:ext>
              </a:extLst>
            </p:cNvPr>
            <p:cNvSpPr txBox="1"/>
            <p:nvPr/>
          </p:nvSpPr>
          <p:spPr>
            <a:xfrm>
              <a:off x="501103" y="167621"/>
              <a:ext cx="3574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solidFill>
                    <a:srgbClr val="4F8BC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対象 ： 初任運転者・一般運転者等</a:t>
              </a:r>
            </a:p>
          </p:txBody>
        </p:sp>
      </p:grpSp>
      <p:sp>
        <p:nvSpPr>
          <p:cNvPr id="445" name="直角三角形 444">
            <a:extLst>
              <a:ext uri="{FF2B5EF4-FFF2-40B4-BE49-F238E27FC236}">
                <a16:creationId xmlns:a16="http://schemas.microsoft.com/office/drawing/2014/main" id="{29DA5D8E-15E7-A60D-E5E3-4FCEBA176112}"/>
              </a:ext>
            </a:extLst>
          </p:cNvPr>
          <p:cNvSpPr/>
          <p:nvPr/>
        </p:nvSpPr>
        <p:spPr>
          <a:xfrm rot="10800000">
            <a:off x="6491085" y="-32391"/>
            <a:ext cx="1638033" cy="880116"/>
          </a:xfrm>
          <a:prstGeom prst="rtTriangle">
            <a:avLst/>
          </a:prstGeom>
          <a:solidFill>
            <a:srgbClr val="4F8B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6" name="直角三角形 445">
            <a:extLst>
              <a:ext uri="{FF2B5EF4-FFF2-40B4-BE49-F238E27FC236}">
                <a16:creationId xmlns:a16="http://schemas.microsoft.com/office/drawing/2014/main" id="{0BC31174-6856-226B-C589-AD4F32B39D40}"/>
              </a:ext>
            </a:extLst>
          </p:cNvPr>
          <p:cNvSpPr/>
          <p:nvPr/>
        </p:nvSpPr>
        <p:spPr>
          <a:xfrm rot="10800000">
            <a:off x="6625291" y="-32393"/>
            <a:ext cx="1737052" cy="93331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B7B9D67-48D6-BB6D-4F71-D0C8D2A5A811}"/>
              </a:ext>
            </a:extLst>
          </p:cNvPr>
          <p:cNvSpPr txBox="1"/>
          <p:nvPr/>
        </p:nvSpPr>
        <p:spPr>
          <a:xfrm>
            <a:off x="1773382" y="5793145"/>
            <a:ext cx="5536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※8</a:t>
            </a:r>
            <a:r>
              <a:rPr kumimoji="1" lang="ja-JP" altLang="en-US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kumimoji="1" lang="ja-JP" altLang="en-US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までに受付を済ませてください。</a:t>
            </a:r>
          </a:p>
        </p:txBody>
      </p:sp>
      <p:grpSp>
        <p:nvGrpSpPr>
          <p:cNvPr id="430" name="グループ化 429">
            <a:extLst>
              <a:ext uri="{FF2B5EF4-FFF2-40B4-BE49-F238E27FC236}">
                <a16:creationId xmlns:a16="http://schemas.microsoft.com/office/drawing/2014/main" id="{23175D2E-4698-FA72-0F67-36EA9C6F28FF}"/>
              </a:ext>
            </a:extLst>
          </p:cNvPr>
          <p:cNvGrpSpPr/>
          <p:nvPr/>
        </p:nvGrpSpPr>
        <p:grpSpPr>
          <a:xfrm>
            <a:off x="387315" y="3603469"/>
            <a:ext cx="3215409" cy="1090616"/>
            <a:chOff x="387315" y="2864542"/>
            <a:chExt cx="3215409" cy="1090616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2DA2E37E-0B99-F2F2-2F62-71E0616B5F8A}"/>
                </a:ext>
              </a:extLst>
            </p:cNvPr>
            <p:cNvSpPr/>
            <p:nvPr/>
          </p:nvSpPr>
          <p:spPr>
            <a:xfrm>
              <a:off x="470724" y="2929158"/>
              <a:ext cx="3132000" cy="1026000"/>
            </a:xfrm>
            <a:prstGeom prst="rect">
              <a:avLst/>
            </a:prstGeom>
            <a:solidFill>
              <a:srgbClr val="4F8BC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605CB52-107C-9ABD-C07B-219481B6F732}"/>
                </a:ext>
              </a:extLst>
            </p:cNvPr>
            <p:cNvSpPr/>
            <p:nvPr/>
          </p:nvSpPr>
          <p:spPr>
            <a:xfrm>
              <a:off x="387315" y="2864542"/>
              <a:ext cx="3193160" cy="107470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F8BC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797CF81-1F00-A32A-3DE3-62B9D5F0D401}"/>
                </a:ext>
              </a:extLst>
            </p:cNvPr>
            <p:cNvSpPr txBox="1"/>
            <p:nvPr/>
          </p:nvSpPr>
          <p:spPr>
            <a:xfrm>
              <a:off x="470724" y="3245285"/>
              <a:ext cx="309316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23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[</a:t>
              </a:r>
              <a:r>
                <a:rPr kumimoji="1" lang="ja-JP" altLang="en-US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]</a:t>
              </a:r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－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：１０</a:t>
              </a:r>
              <a:endPara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日時・場所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  </a:t>
              </a:r>
              <a:r>
                <a:rPr kumimoji="1" lang="ja-JP" altLang="en-US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富山自動車学校</a:t>
              </a:r>
              <a:endParaRPr kumimoji="1" lang="en-US" altLang="ja-JP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28" name="テキスト ボックス 427">
              <a:extLst>
                <a:ext uri="{FF2B5EF4-FFF2-40B4-BE49-F238E27FC236}">
                  <a16:creationId xmlns:a16="http://schemas.microsoft.com/office/drawing/2014/main" id="{966456CE-2805-0E73-9FBC-41B5BAFEB180}"/>
                </a:ext>
              </a:extLst>
            </p:cNvPr>
            <p:cNvSpPr txBox="1"/>
            <p:nvPr/>
          </p:nvSpPr>
          <p:spPr>
            <a:xfrm>
              <a:off x="668585" y="2900847"/>
              <a:ext cx="1520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4F8BC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富山会場</a:t>
              </a:r>
            </a:p>
          </p:txBody>
        </p:sp>
        <p:cxnSp>
          <p:nvCxnSpPr>
            <p:cNvPr id="429" name="直線コネクタ 428">
              <a:extLst>
                <a:ext uri="{FF2B5EF4-FFF2-40B4-BE49-F238E27FC236}">
                  <a16:creationId xmlns:a16="http://schemas.microsoft.com/office/drawing/2014/main" id="{CBDA7A1F-6D4E-0B76-DC84-2759FFB431EF}"/>
                </a:ext>
              </a:extLst>
            </p:cNvPr>
            <p:cNvCxnSpPr/>
            <p:nvPr/>
          </p:nvCxnSpPr>
          <p:spPr>
            <a:xfrm>
              <a:off x="623341" y="2995274"/>
              <a:ext cx="0" cy="251122"/>
            </a:xfrm>
            <a:prstGeom prst="line">
              <a:avLst/>
            </a:prstGeom>
            <a:ln w="95250">
              <a:solidFill>
                <a:srgbClr val="4F8B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7" name="テキスト ボックス 446">
            <a:extLst>
              <a:ext uri="{FF2B5EF4-FFF2-40B4-BE49-F238E27FC236}">
                <a16:creationId xmlns:a16="http://schemas.microsoft.com/office/drawing/2014/main" id="{7EB50BBA-C287-F793-EB43-C25243673732}"/>
              </a:ext>
            </a:extLst>
          </p:cNvPr>
          <p:cNvSpPr txBox="1"/>
          <p:nvPr/>
        </p:nvSpPr>
        <p:spPr>
          <a:xfrm>
            <a:off x="213503" y="1776045"/>
            <a:ext cx="4819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4F8BC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ドライバー</a:t>
            </a:r>
            <a:endParaRPr kumimoji="1" lang="en-US" altLang="ja-JP" sz="4000" b="1" dirty="0">
              <a:solidFill>
                <a:srgbClr val="4F8BC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b="1" dirty="0">
                <a:solidFill>
                  <a:srgbClr val="4F8BC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安全運転実技講習会</a:t>
            </a:r>
          </a:p>
        </p:txBody>
      </p:sp>
      <p:sp>
        <p:nvSpPr>
          <p:cNvPr id="448" name="テキスト ボックス 447">
            <a:extLst>
              <a:ext uri="{FF2B5EF4-FFF2-40B4-BE49-F238E27FC236}">
                <a16:creationId xmlns:a16="http://schemas.microsoft.com/office/drawing/2014/main" id="{690D3E34-A25C-AD22-8916-BF556445F68F}"/>
              </a:ext>
            </a:extLst>
          </p:cNvPr>
          <p:cNvSpPr txBox="1"/>
          <p:nvPr/>
        </p:nvSpPr>
        <p:spPr>
          <a:xfrm>
            <a:off x="3845155" y="3892340"/>
            <a:ext cx="383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本講習は、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マークの加点対象です。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受講料は、トラック協会が全額負担します。</a:t>
            </a:r>
          </a:p>
        </p:txBody>
      </p:sp>
      <p:sp>
        <p:nvSpPr>
          <p:cNvPr id="449" name="テキスト ボックス 448">
            <a:extLst>
              <a:ext uri="{FF2B5EF4-FFF2-40B4-BE49-F238E27FC236}">
                <a16:creationId xmlns:a16="http://schemas.microsoft.com/office/drawing/2014/main" id="{C3932ABD-EF5D-6082-424F-3B05EC7D8D04}"/>
              </a:ext>
            </a:extLst>
          </p:cNvPr>
          <p:cNvSpPr txBox="1"/>
          <p:nvPr/>
        </p:nvSpPr>
        <p:spPr>
          <a:xfrm>
            <a:off x="213503" y="1160327"/>
            <a:ext cx="2333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〇安全運転技能の向上</a:t>
            </a:r>
          </a:p>
        </p:txBody>
      </p:sp>
      <p:sp>
        <p:nvSpPr>
          <p:cNvPr id="450" name="テキスト ボックス 449">
            <a:extLst>
              <a:ext uri="{FF2B5EF4-FFF2-40B4-BE49-F238E27FC236}">
                <a16:creationId xmlns:a16="http://schemas.microsoft.com/office/drawing/2014/main" id="{6CEE1C51-3E2E-78B7-6848-8B354DA7EFCF}"/>
              </a:ext>
            </a:extLst>
          </p:cNvPr>
          <p:cNvSpPr txBox="1"/>
          <p:nvPr/>
        </p:nvSpPr>
        <p:spPr>
          <a:xfrm>
            <a:off x="213503" y="1442118"/>
            <a:ext cx="2519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〇交通事故防止に役立つ</a:t>
            </a:r>
          </a:p>
        </p:txBody>
      </p: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02C12823-383C-99F2-B306-87A4A8C2C2C1}"/>
              </a:ext>
            </a:extLst>
          </p:cNvPr>
          <p:cNvGrpSpPr/>
          <p:nvPr/>
        </p:nvGrpSpPr>
        <p:grpSpPr>
          <a:xfrm>
            <a:off x="5696564" y="1699965"/>
            <a:ext cx="1757299" cy="1649724"/>
            <a:chOff x="-3128900" y="1294748"/>
            <a:chExt cx="1757299" cy="1649724"/>
          </a:xfrm>
        </p:grpSpPr>
        <p:sp>
          <p:nvSpPr>
            <p:cNvPr id="452" name="楕円 451">
              <a:extLst>
                <a:ext uri="{FF2B5EF4-FFF2-40B4-BE49-F238E27FC236}">
                  <a16:creationId xmlns:a16="http://schemas.microsoft.com/office/drawing/2014/main" id="{CB931C79-E735-7DF3-19B9-DB627C3F2D7E}"/>
                </a:ext>
              </a:extLst>
            </p:cNvPr>
            <p:cNvSpPr/>
            <p:nvPr/>
          </p:nvSpPr>
          <p:spPr>
            <a:xfrm>
              <a:off x="-3105171" y="1294748"/>
              <a:ext cx="1649724" cy="1649724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1" name="テキスト ボックス 450">
              <a:extLst>
                <a:ext uri="{FF2B5EF4-FFF2-40B4-BE49-F238E27FC236}">
                  <a16:creationId xmlns:a16="http://schemas.microsoft.com/office/drawing/2014/main" id="{645024A8-FCFC-E10B-BC53-EF7B47225E26}"/>
                </a:ext>
              </a:extLst>
            </p:cNvPr>
            <p:cNvSpPr txBox="1"/>
            <p:nvPr/>
          </p:nvSpPr>
          <p:spPr>
            <a:xfrm>
              <a:off x="-3128900" y="1647406"/>
              <a:ext cx="175729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参加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</a:t>
              </a:r>
              <a:r>
                <a:rPr kumimoji="1" lang="ja-JP" altLang="en-US" sz="2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無料</a:t>
              </a:r>
              <a:endParaRPr kumimoji="1" lang="en-US" altLang="ja-JP" sz="16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「大型</a:t>
              </a:r>
              <a:r>
                <a:rPr kumimoji="1" lang="en-US" altLang="ja-JP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/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中型教本」</a:t>
              </a:r>
              <a:endParaRPr kumimoji="1" lang="en-US" altLang="ja-JP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プレゼント！</a:t>
              </a:r>
            </a:p>
          </p:txBody>
        </p: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4FD97839-200C-D56D-C812-6067D12CD1EC}"/>
              </a:ext>
            </a:extLst>
          </p:cNvPr>
          <p:cNvGrpSpPr/>
          <p:nvPr/>
        </p:nvGrpSpPr>
        <p:grpSpPr>
          <a:xfrm>
            <a:off x="387309" y="4727426"/>
            <a:ext cx="3215409" cy="1090616"/>
            <a:chOff x="387315" y="2864542"/>
            <a:chExt cx="3215409" cy="1090616"/>
          </a:xfrm>
        </p:grpSpPr>
        <p:sp>
          <p:nvSpPr>
            <p:cNvPr id="466" name="正方形/長方形 465">
              <a:extLst>
                <a:ext uri="{FF2B5EF4-FFF2-40B4-BE49-F238E27FC236}">
                  <a16:creationId xmlns:a16="http://schemas.microsoft.com/office/drawing/2014/main" id="{65AB6150-A139-1F36-EEC2-865D5EA10CEF}"/>
                </a:ext>
              </a:extLst>
            </p:cNvPr>
            <p:cNvSpPr/>
            <p:nvPr/>
          </p:nvSpPr>
          <p:spPr>
            <a:xfrm>
              <a:off x="470724" y="2929158"/>
              <a:ext cx="3132000" cy="1026000"/>
            </a:xfrm>
            <a:prstGeom prst="rect">
              <a:avLst/>
            </a:prstGeom>
            <a:solidFill>
              <a:srgbClr val="4F8BC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7" name="正方形/長方形 466">
              <a:extLst>
                <a:ext uri="{FF2B5EF4-FFF2-40B4-BE49-F238E27FC236}">
                  <a16:creationId xmlns:a16="http://schemas.microsoft.com/office/drawing/2014/main" id="{4F622ECE-AAF3-29BB-1A1F-E10973FB0575}"/>
                </a:ext>
              </a:extLst>
            </p:cNvPr>
            <p:cNvSpPr/>
            <p:nvPr/>
          </p:nvSpPr>
          <p:spPr>
            <a:xfrm>
              <a:off x="387315" y="2864542"/>
              <a:ext cx="3193160" cy="107470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F8BC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8" name="テキスト ボックス 467">
              <a:extLst>
                <a:ext uri="{FF2B5EF4-FFF2-40B4-BE49-F238E27FC236}">
                  <a16:creationId xmlns:a16="http://schemas.microsoft.com/office/drawing/2014/main" id="{808E9A41-7895-5E2B-E150-0E2F656F3E14}"/>
                </a:ext>
              </a:extLst>
            </p:cNvPr>
            <p:cNvSpPr txBox="1"/>
            <p:nvPr/>
          </p:nvSpPr>
          <p:spPr>
            <a:xfrm>
              <a:off x="470724" y="3245285"/>
              <a:ext cx="309316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18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[</a:t>
              </a:r>
              <a:r>
                <a:rPr kumimoji="1" lang="ja-JP" altLang="en-US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火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]</a:t>
              </a:r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－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：１０</a:t>
              </a:r>
              <a:endPara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日時・場所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  </a:t>
              </a:r>
              <a:r>
                <a:rPr kumimoji="1" lang="ja-JP" altLang="en-US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高岡自動車学校</a:t>
              </a:r>
              <a:endParaRPr kumimoji="1" lang="en-US" altLang="ja-JP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9" name="テキスト ボックス 468">
              <a:extLst>
                <a:ext uri="{FF2B5EF4-FFF2-40B4-BE49-F238E27FC236}">
                  <a16:creationId xmlns:a16="http://schemas.microsoft.com/office/drawing/2014/main" id="{37C90DD3-F9C3-0E5E-3011-717F427AAEEF}"/>
                </a:ext>
              </a:extLst>
            </p:cNvPr>
            <p:cNvSpPr txBox="1"/>
            <p:nvPr/>
          </p:nvSpPr>
          <p:spPr>
            <a:xfrm>
              <a:off x="668585" y="2900847"/>
              <a:ext cx="1520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4F8BC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高岡会場</a:t>
              </a:r>
            </a:p>
          </p:txBody>
        </p: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B6568E9B-982F-C078-4DF7-CF3D8EFA1952}"/>
                </a:ext>
              </a:extLst>
            </p:cNvPr>
            <p:cNvCxnSpPr/>
            <p:nvPr/>
          </p:nvCxnSpPr>
          <p:spPr>
            <a:xfrm>
              <a:off x="623341" y="2995274"/>
              <a:ext cx="0" cy="251122"/>
            </a:xfrm>
            <a:prstGeom prst="line">
              <a:avLst/>
            </a:prstGeom>
            <a:ln w="95250">
              <a:solidFill>
                <a:srgbClr val="4F8B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AA9C3622-1C73-2A62-F873-9F2D597CE76F}"/>
              </a:ext>
            </a:extLst>
          </p:cNvPr>
          <p:cNvGrpSpPr/>
          <p:nvPr/>
        </p:nvGrpSpPr>
        <p:grpSpPr>
          <a:xfrm>
            <a:off x="3894628" y="4722663"/>
            <a:ext cx="3210646" cy="1094217"/>
            <a:chOff x="387315" y="2864542"/>
            <a:chExt cx="3210646" cy="1094217"/>
          </a:xfrm>
        </p:grpSpPr>
        <p:sp>
          <p:nvSpPr>
            <p:cNvPr id="472" name="正方形/長方形 471">
              <a:extLst>
                <a:ext uri="{FF2B5EF4-FFF2-40B4-BE49-F238E27FC236}">
                  <a16:creationId xmlns:a16="http://schemas.microsoft.com/office/drawing/2014/main" id="{73948BF4-D709-E879-C4B5-280A09B424C7}"/>
                </a:ext>
              </a:extLst>
            </p:cNvPr>
            <p:cNvSpPr/>
            <p:nvPr/>
          </p:nvSpPr>
          <p:spPr>
            <a:xfrm>
              <a:off x="465961" y="2933922"/>
              <a:ext cx="3132000" cy="1024837"/>
            </a:xfrm>
            <a:prstGeom prst="rect">
              <a:avLst/>
            </a:prstGeom>
            <a:solidFill>
              <a:srgbClr val="4F8BC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3" name="正方形/長方形 472">
              <a:extLst>
                <a:ext uri="{FF2B5EF4-FFF2-40B4-BE49-F238E27FC236}">
                  <a16:creationId xmlns:a16="http://schemas.microsoft.com/office/drawing/2014/main" id="{12250235-7FDA-0802-BAD4-89A938CE2053}"/>
                </a:ext>
              </a:extLst>
            </p:cNvPr>
            <p:cNvSpPr/>
            <p:nvPr/>
          </p:nvSpPr>
          <p:spPr>
            <a:xfrm>
              <a:off x="387315" y="2864542"/>
              <a:ext cx="3193160" cy="10741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F8BC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4" name="テキスト ボックス 473">
              <a:extLst>
                <a:ext uri="{FF2B5EF4-FFF2-40B4-BE49-F238E27FC236}">
                  <a16:creationId xmlns:a16="http://schemas.microsoft.com/office/drawing/2014/main" id="{DEE7579A-36E9-8A9A-C6AF-540C6B932B1F}"/>
                </a:ext>
              </a:extLst>
            </p:cNvPr>
            <p:cNvSpPr txBox="1"/>
            <p:nvPr/>
          </p:nvSpPr>
          <p:spPr>
            <a:xfrm>
              <a:off x="470724" y="3245285"/>
              <a:ext cx="309316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kumimoji="1" lang="en-US" altLang="ja-JP" sz="2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19</a:t>
              </a:r>
              <a:r>
                <a:rPr kumimoji="1" lang="ja-JP" altLang="en-US" sz="14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[</a:t>
              </a:r>
              <a:r>
                <a:rPr kumimoji="1" lang="ja-JP" altLang="en-US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水</a:t>
              </a:r>
              <a:r>
                <a:rPr kumimoji="1" lang="en-US" altLang="ja-JP" sz="1000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]</a:t>
              </a:r>
              <a:r>
                <a:rPr kumimoji="1" lang="ja-JP" altLang="en-US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9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－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：１０</a:t>
              </a:r>
              <a:endPara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【</a:t>
              </a:r>
              <a:r>
                <a:rPr kumimoji="1" lang="ja-JP" altLang="en-US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日時・場所</a:t>
              </a:r>
              <a:r>
                <a:rPr kumimoji="1" lang="en-US" altLang="ja-JP" sz="1400" dirty="0">
                  <a:solidFill>
                    <a:srgbClr val="333333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】  </a:t>
              </a:r>
              <a:r>
                <a:rPr kumimoji="1" lang="ja-JP" altLang="en-US" b="1" dirty="0">
                  <a:solidFill>
                    <a:schemeClr val="accent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黒部自動車学校</a:t>
              </a:r>
              <a:endParaRPr kumimoji="1" lang="en-US" altLang="ja-JP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75" name="テキスト ボックス 474">
              <a:extLst>
                <a:ext uri="{FF2B5EF4-FFF2-40B4-BE49-F238E27FC236}">
                  <a16:creationId xmlns:a16="http://schemas.microsoft.com/office/drawing/2014/main" id="{6564739D-5E38-2D26-6A29-32E15BC20DA3}"/>
                </a:ext>
              </a:extLst>
            </p:cNvPr>
            <p:cNvSpPr txBox="1"/>
            <p:nvPr/>
          </p:nvSpPr>
          <p:spPr>
            <a:xfrm>
              <a:off x="668585" y="2900847"/>
              <a:ext cx="1520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rgbClr val="4F8BC2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黒部会場</a:t>
              </a:r>
            </a:p>
          </p:txBody>
        </p:sp>
        <p:cxnSp>
          <p:nvCxnSpPr>
            <p:cNvPr id="476" name="直線コネクタ 475">
              <a:extLst>
                <a:ext uri="{FF2B5EF4-FFF2-40B4-BE49-F238E27FC236}">
                  <a16:creationId xmlns:a16="http://schemas.microsoft.com/office/drawing/2014/main" id="{E9D130D5-F1CD-C16B-52B3-CC422AFA9000}"/>
                </a:ext>
              </a:extLst>
            </p:cNvPr>
            <p:cNvCxnSpPr/>
            <p:nvPr/>
          </p:nvCxnSpPr>
          <p:spPr>
            <a:xfrm>
              <a:off x="623341" y="2995274"/>
              <a:ext cx="0" cy="251122"/>
            </a:xfrm>
            <a:prstGeom prst="line">
              <a:avLst/>
            </a:prstGeom>
            <a:ln w="95250">
              <a:solidFill>
                <a:srgbClr val="4F8B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590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10950B-2E20-5EF7-AEED-354F3BAAF7AA}"/>
              </a:ext>
            </a:extLst>
          </p:cNvPr>
          <p:cNvSpPr txBox="1"/>
          <p:nvPr/>
        </p:nvSpPr>
        <p:spPr>
          <a:xfrm>
            <a:off x="169301" y="137909"/>
            <a:ext cx="72210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一社）富山県トラック協会　御中　　　　　　　申込年月日：令和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　　月　　　　日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お申込み：郵送またはメール（ </a:t>
            </a:r>
            <a:r>
              <a:rPr kumimoji="1" lang="en-US" altLang="ja-JP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tekiseika@toyamatrucking.or.jp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）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b="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b="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b="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　ドライバー安全運転実技講習会　参加申込書</a:t>
            </a:r>
            <a:endParaRPr kumimoji="1" lang="en-US" altLang="ja-JP" b="1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878A84-C6BA-7218-92C2-D175DADFAD07}"/>
              </a:ext>
            </a:extLst>
          </p:cNvPr>
          <p:cNvSpPr txBox="1"/>
          <p:nvPr/>
        </p:nvSpPr>
        <p:spPr>
          <a:xfrm>
            <a:off x="421098" y="1352532"/>
            <a:ext cx="10633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受講日・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教習車両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に■</a:t>
            </a:r>
            <a:endParaRPr kumimoji="1" lang="en-US" altLang="ja-JP" sz="10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会員名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3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申込責任者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受講者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D3836D-A3AD-241B-4A94-1A943374ABFF}"/>
              </a:ext>
            </a:extLst>
          </p:cNvPr>
          <p:cNvSpPr txBox="1"/>
          <p:nvPr/>
        </p:nvSpPr>
        <p:spPr>
          <a:xfrm>
            <a:off x="1530633" y="1150305"/>
            <a:ext cx="4509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14488" algn="r"/>
                <a:tab pos="2957513" algn="r"/>
                <a:tab pos="4305300" algn="r"/>
              </a:tabLst>
            </a:pP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日　　程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206C3A-12F8-564F-D0F7-028DD4E01EBD}"/>
              </a:ext>
            </a:extLst>
          </p:cNvPr>
          <p:cNvSpPr txBox="1"/>
          <p:nvPr/>
        </p:nvSpPr>
        <p:spPr>
          <a:xfrm>
            <a:off x="6147079" y="1141354"/>
            <a:ext cx="10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教習車両</a:t>
            </a:r>
            <a:endParaRPr kumimoji="1" lang="ja-JP" altLang="en-US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806F49-8749-EAA9-53CF-365BE59DEBA9}"/>
              </a:ext>
            </a:extLst>
          </p:cNvPr>
          <p:cNvSpPr/>
          <p:nvPr/>
        </p:nvSpPr>
        <p:spPr>
          <a:xfrm>
            <a:off x="414207" y="1190910"/>
            <a:ext cx="6731261" cy="7001333"/>
          </a:xfrm>
          <a:prstGeom prst="rect">
            <a:avLst/>
          </a:prstGeom>
          <a:noFill/>
          <a:ln>
            <a:solidFill>
              <a:srgbClr val="33333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33BFF07-1668-6B67-F471-18A292423404}"/>
              </a:ext>
            </a:extLst>
          </p:cNvPr>
          <p:cNvCxnSpPr>
            <a:cxnSpLocks/>
          </p:cNvCxnSpPr>
          <p:nvPr/>
        </p:nvCxnSpPr>
        <p:spPr>
          <a:xfrm>
            <a:off x="414207" y="2183482"/>
            <a:ext cx="6730497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C857501F-3716-D0E7-0AD1-28365C78042F}"/>
              </a:ext>
            </a:extLst>
          </p:cNvPr>
          <p:cNvCxnSpPr>
            <a:cxnSpLocks/>
          </p:cNvCxnSpPr>
          <p:nvPr/>
        </p:nvCxnSpPr>
        <p:spPr>
          <a:xfrm>
            <a:off x="422369" y="2777158"/>
            <a:ext cx="6722335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07D1F40-9B18-895A-8E5D-CCB4D971EA27}"/>
              </a:ext>
            </a:extLst>
          </p:cNvPr>
          <p:cNvCxnSpPr>
            <a:cxnSpLocks/>
          </p:cNvCxnSpPr>
          <p:nvPr/>
        </p:nvCxnSpPr>
        <p:spPr>
          <a:xfrm>
            <a:off x="414207" y="3414487"/>
            <a:ext cx="6730497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D01D27F-3AB2-655B-323B-256823CC1D35}"/>
              </a:ext>
            </a:extLst>
          </p:cNvPr>
          <p:cNvCxnSpPr>
            <a:cxnSpLocks/>
          </p:cNvCxnSpPr>
          <p:nvPr/>
        </p:nvCxnSpPr>
        <p:spPr>
          <a:xfrm>
            <a:off x="414207" y="4008595"/>
            <a:ext cx="6730497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6E13F5-547E-3124-3CF7-143CC12649F1}"/>
              </a:ext>
            </a:extLst>
          </p:cNvPr>
          <p:cNvSpPr txBox="1"/>
          <p:nvPr/>
        </p:nvSpPr>
        <p:spPr>
          <a:xfrm>
            <a:off x="1486367" y="2807082"/>
            <a:ext cx="5802406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営業所名：　　　　　　　　　　　　　　営業所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</a:t>
            </a:r>
            <a:r>
              <a:rPr kumimoji="1" lang="ja-JP" altLang="en-US" sz="9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在</a:t>
            </a:r>
            <a:r>
              <a:rPr kumimoji="1" lang="ja-JP" altLang="en-US" sz="9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地：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役職：　　　　　　　　　　　　　　　　　　　　　　</a:t>
            </a:r>
            <a:r>
              <a:rPr kumimoji="1" lang="ja-JP" altLang="en-US" sz="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氏名：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　　　　　　－　　　　　　－　　　　　　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　　　　　  　－　　　　　　－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ふりがな：　　　　　　　　　　　　　　　　　　　　　　　　　　　　　運転者　　　　　　　　　　　年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　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名：　　　　　　　　　　　　　　　　　　　　　　　　　　　　　選任期間　　　　　　　　　 か月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生年月日：　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　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年　　　　　月　　　　　日生　　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歳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現住所：　　　　　　　　　　　　　　　　　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携帯電話番号：　　　　　　　　　－　　　　　　　　－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普段乗務するトラック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該当に■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□ 大型　　　　□ 中型　　　　□ 準中型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C10241B-9E6E-C58A-A431-AEC3DBDBFD2A}"/>
              </a:ext>
            </a:extLst>
          </p:cNvPr>
          <p:cNvCxnSpPr>
            <a:cxnSpLocks/>
          </p:cNvCxnSpPr>
          <p:nvPr/>
        </p:nvCxnSpPr>
        <p:spPr>
          <a:xfrm>
            <a:off x="1484423" y="1190910"/>
            <a:ext cx="0" cy="457200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849B58E-569A-D79F-5B0B-14AF149D2F5A}"/>
              </a:ext>
            </a:extLst>
          </p:cNvPr>
          <p:cNvCxnSpPr>
            <a:cxnSpLocks/>
          </p:cNvCxnSpPr>
          <p:nvPr/>
        </p:nvCxnSpPr>
        <p:spPr>
          <a:xfrm>
            <a:off x="6085690" y="1197051"/>
            <a:ext cx="0" cy="25200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FA40D01-C409-6C34-3885-F77B61B601FD}"/>
              </a:ext>
            </a:extLst>
          </p:cNvPr>
          <p:cNvCxnSpPr>
            <a:cxnSpLocks/>
          </p:cNvCxnSpPr>
          <p:nvPr/>
        </p:nvCxnSpPr>
        <p:spPr>
          <a:xfrm>
            <a:off x="2278380" y="3095673"/>
            <a:ext cx="1401445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F7A3DAF-45E7-94EE-79E8-933B093629C1}"/>
              </a:ext>
            </a:extLst>
          </p:cNvPr>
          <p:cNvCxnSpPr>
            <a:cxnSpLocks/>
          </p:cNvCxnSpPr>
          <p:nvPr/>
        </p:nvCxnSpPr>
        <p:spPr>
          <a:xfrm>
            <a:off x="1484805" y="3701023"/>
            <a:ext cx="5660281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CC4722F0-6D37-4686-2735-8464EE1FD9E3}"/>
              </a:ext>
            </a:extLst>
          </p:cNvPr>
          <p:cNvCxnSpPr>
            <a:cxnSpLocks/>
          </p:cNvCxnSpPr>
          <p:nvPr/>
        </p:nvCxnSpPr>
        <p:spPr>
          <a:xfrm>
            <a:off x="1484804" y="4459848"/>
            <a:ext cx="5660281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0441704-3A2D-35B2-C38C-B8C8CA015B30}"/>
              </a:ext>
            </a:extLst>
          </p:cNvPr>
          <p:cNvCxnSpPr>
            <a:cxnSpLocks/>
          </p:cNvCxnSpPr>
          <p:nvPr/>
        </p:nvCxnSpPr>
        <p:spPr>
          <a:xfrm>
            <a:off x="1484803" y="4778475"/>
            <a:ext cx="5660281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5984965-9260-3BE6-63AD-1101A41F1507}"/>
              </a:ext>
            </a:extLst>
          </p:cNvPr>
          <p:cNvCxnSpPr>
            <a:cxnSpLocks/>
          </p:cNvCxnSpPr>
          <p:nvPr/>
        </p:nvCxnSpPr>
        <p:spPr>
          <a:xfrm>
            <a:off x="1484802" y="5382195"/>
            <a:ext cx="5660281" cy="0"/>
          </a:xfrm>
          <a:prstGeom prst="line">
            <a:avLst/>
          </a:prstGeom>
          <a:ln w="12700">
            <a:solidFill>
              <a:srgbClr val="3333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B3E5EFC1-A656-4591-7E80-4D013D2F9557}"/>
              </a:ext>
            </a:extLst>
          </p:cNvPr>
          <p:cNvCxnSpPr>
            <a:cxnSpLocks/>
          </p:cNvCxnSpPr>
          <p:nvPr/>
        </p:nvCxnSpPr>
        <p:spPr>
          <a:xfrm>
            <a:off x="414207" y="5763890"/>
            <a:ext cx="6730497" cy="0"/>
          </a:xfrm>
          <a:prstGeom prst="line">
            <a:avLst/>
          </a:prstGeom>
          <a:ln w="12700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825FE553-CFD7-FC79-5239-9904E836E6F0}"/>
              </a:ext>
            </a:extLst>
          </p:cNvPr>
          <p:cNvCxnSpPr>
            <a:cxnSpLocks/>
          </p:cNvCxnSpPr>
          <p:nvPr/>
        </p:nvCxnSpPr>
        <p:spPr>
          <a:xfrm>
            <a:off x="422369" y="6059994"/>
            <a:ext cx="6730497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6F5E0C2-A1B1-9F89-F9E3-C2B9A7907528}"/>
              </a:ext>
            </a:extLst>
          </p:cNvPr>
          <p:cNvSpPr txBox="1"/>
          <p:nvPr/>
        </p:nvSpPr>
        <p:spPr>
          <a:xfrm>
            <a:off x="406808" y="5775621"/>
            <a:ext cx="6730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自動車運転免許証の写し 貼付け欄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AA6F416-BE3D-34EB-3F70-BECF5E1442DA}"/>
              </a:ext>
            </a:extLst>
          </p:cNvPr>
          <p:cNvSpPr txBox="1"/>
          <p:nvPr/>
        </p:nvSpPr>
        <p:spPr>
          <a:xfrm>
            <a:off x="352014" y="8167313"/>
            <a:ext cx="68556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〇必ずご確認ください</a:t>
            </a:r>
            <a:r>
              <a:rPr kumimoji="1" lang="ja-JP" altLang="en-US" sz="14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（路上運転・屋外での説明があります）</a:t>
            </a:r>
            <a:endParaRPr kumimoji="1" lang="en-US" altLang="ja-JP" sz="14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・実技は、</a:t>
            </a:r>
            <a:r>
              <a:rPr kumimoji="1" lang="ja-JP" altLang="en-US" sz="1200" b="1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運転免許証・メガネ等を必ずご持参下さい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。当日確認いたします。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・実技は、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講座あたり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名までとします。（定員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名のうち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名まで）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・実技は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組（受講者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名に対し指導員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名）で実施します。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・大型車は大型免許保有者が、中型車は大型・中型免許保有者（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ｔ限定免許の方は準中型で受講）が、準中型車は大型・中型・準中型免許保有者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(5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ｔ限定準中型免許の方は受講不可</a:t>
            </a:r>
            <a:r>
              <a:rPr kumimoji="1" lang="en-US" altLang="ja-JP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1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が受講できます。</a:t>
            </a:r>
            <a:endParaRPr kumimoji="1" lang="en-US" altLang="ja-JP" sz="11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b="1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修了証を発行しますので、氏名は楷書ではっきりと書いて下さい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200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200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200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kumimoji="1" lang="ja-JP" altLang="en-US" sz="1200" u="sng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までに受付を済ませて下さい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。受講・運転に適した服装（防寒着・靴）でお越し下さい。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・昼食はご用意いたしません。遅刻・途中退席をされた場合は、受講証明書を発行できません。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・受講証明書及び教本等は、再交付いたしませんので大切に保管して下さい。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・定員に達した場合は、協会ホームページ・ニュース欄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</a:t>
            </a:r>
            <a:r>
              <a:rPr kumimoji="1" lang="en-US" altLang="ja-JP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でお知らせします。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・個人情報は、講習の実施、修了証の発行、受講者への連絡等にのみ利用します。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9F2D1B67-6A92-0EBF-99F0-AA261F11B7F4}"/>
              </a:ext>
            </a:extLst>
          </p:cNvPr>
          <p:cNvCxnSpPr>
            <a:cxnSpLocks/>
          </p:cNvCxnSpPr>
          <p:nvPr/>
        </p:nvCxnSpPr>
        <p:spPr>
          <a:xfrm>
            <a:off x="3765549" y="6067368"/>
            <a:ext cx="14289" cy="2117511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535EFBA-F2F4-690F-EC5A-BE46DC7C6270}"/>
              </a:ext>
            </a:extLst>
          </p:cNvPr>
          <p:cNvSpPr txBox="1"/>
          <p:nvPr/>
        </p:nvSpPr>
        <p:spPr>
          <a:xfrm>
            <a:off x="421098" y="6987611"/>
            <a:ext cx="3351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表面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AFD6441-BFD9-37A9-8C2D-5199B7B37EDA}"/>
              </a:ext>
            </a:extLst>
          </p:cNvPr>
          <p:cNvSpPr txBox="1"/>
          <p:nvPr/>
        </p:nvSpPr>
        <p:spPr>
          <a:xfrm>
            <a:off x="3779836" y="6986320"/>
            <a:ext cx="3364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</a:t>
            </a:r>
            <a:endParaRPr kumimoji="1" lang="en-US" altLang="ja-JP" sz="12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（記載がある場合のみ）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7750C33F-4789-E2C1-3992-E96135747FB8}"/>
              </a:ext>
            </a:extLst>
          </p:cNvPr>
          <p:cNvCxnSpPr>
            <a:cxnSpLocks/>
          </p:cNvCxnSpPr>
          <p:nvPr/>
        </p:nvCxnSpPr>
        <p:spPr>
          <a:xfrm>
            <a:off x="1484803" y="5093103"/>
            <a:ext cx="5660281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DBE832-5F07-A692-317B-6D804792A58E}"/>
              </a:ext>
            </a:extLst>
          </p:cNvPr>
          <p:cNvSpPr txBox="1"/>
          <p:nvPr/>
        </p:nvSpPr>
        <p:spPr>
          <a:xfrm>
            <a:off x="6089287" y="1397055"/>
            <a:ext cx="1080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大型</a:t>
            </a:r>
            <a:endParaRPr kumimoji="1" lang="en-US" altLang="ja-JP" sz="1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中型</a:t>
            </a:r>
            <a:endParaRPr kumimoji="1" lang="en-US" altLang="ja-JP" sz="16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準中型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FE0A86C-9D47-40BF-0CD1-B89FDB9B9E76}"/>
              </a:ext>
            </a:extLst>
          </p:cNvPr>
          <p:cNvCxnSpPr>
            <a:cxnSpLocks/>
          </p:cNvCxnSpPr>
          <p:nvPr/>
        </p:nvCxnSpPr>
        <p:spPr>
          <a:xfrm>
            <a:off x="1484423" y="1449051"/>
            <a:ext cx="5652000" cy="0"/>
          </a:xfrm>
          <a:prstGeom prst="line">
            <a:avLst/>
          </a:prstGeom>
          <a:ln w="12700">
            <a:solidFill>
              <a:srgbClr val="33333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92F4F-0F70-61C6-E57C-9560A2A76923}"/>
              </a:ext>
            </a:extLst>
          </p:cNvPr>
          <p:cNvSpPr txBox="1"/>
          <p:nvPr/>
        </p:nvSpPr>
        <p:spPr>
          <a:xfrm>
            <a:off x="1530633" y="1421768"/>
            <a:ext cx="45094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43025" algn="r"/>
                <a:tab pos="2781300" algn="r"/>
                <a:tab pos="4305300" algn="r"/>
              </a:tabLst>
            </a:pP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 </a:t>
            </a:r>
            <a:r>
              <a:rPr kumimoji="1" lang="en-US" altLang="ja-JP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6/23</a:t>
            </a: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（月）</a:t>
            </a:r>
            <a:r>
              <a:rPr kumimoji="1" lang="en-US" altLang="ja-JP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</a:p>
          <a:p>
            <a:pPr>
              <a:tabLst>
                <a:tab pos="1343025" algn="r"/>
                <a:tab pos="2781300" algn="r"/>
                <a:tab pos="4305300" algn="r"/>
              </a:tabLst>
            </a:pPr>
            <a:endParaRPr kumimoji="1" lang="en-US" altLang="ja-JP" sz="3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tabLst>
                <a:tab pos="1343025" algn="r"/>
                <a:tab pos="2781300" algn="r"/>
                <a:tab pos="4305300" algn="r"/>
              </a:tabLst>
            </a:pP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</a:t>
            </a:r>
            <a:r>
              <a:rPr kumimoji="1" lang="en-US" altLang="ja-JP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11/18</a:t>
            </a: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（火）</a:t>
            </a:r>
            <a:r>
              <a:rPr kumimoji="1" lang="en-US" altLang="ja-JP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 </a:t>
            </a:r>
            <a:r>
              <a:rPr kumimoji="1" lang="en-US" altLang="ja-JP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11/19</a:t>
            </a:r>
            <a:r>
              <a:rPr kumimoji="1" lang="ja-JP" altLang="en-US" sz="16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（水）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891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784</TotalTime>
  <Words>787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剛士 板木平</dc:creator>
  <cp:lastModifiedBy>適正化実施機関 富山県</cp:lastModifiedBy>
  <cp:revision>34</cp:revision>
  <cp:lastPrinted>2025-04-07T00:41:47Z</cp:lastPrinted>
  <dcterms:created xsi:type="dcterms:W3CDTF">2024-02-22T00:14:28Z</dcterms:created>
  <dcterms:modified xsi:type="dcterms:W3CDTF">2025-04-07T00:42:08Z</dcterms:modified>
</cp:coreProperties>
</file>